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62731955-B31D-421D-813F-F353FE3F18C3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C093D6DA-EFC3-4EE4-8DAF-98367352792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7605;&#19994;&#35770;&#25991;&#20889;&#20316;&#27169;&#26495;.doc" TargetMode="External"/><Relationship Id="rId2" Type="http://schemas.openxmlformats.org/officeDocument/2006/relationships/hyperlink" Target="&#27605;&#19994;&#35770;&#25991;&#20889;&#20316;&#35268;&#33539;.doc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2825;&#27941;&#21830;&#19994;&#22823;&#23398;&#23453;&#24503;&#23398;&#38498;&#23398;&#29983;&#23454;&#20064;&#37492;&#23450;&#34920;.doc" TargetMode="External"/><Relationship Id="rId2" Type="http://schemas.openxmlformats.org/officeDocument/2006/relationships/hyperlink" Target="&#20851;&#20110;15&#32423;&#26412;&#31185;&#22269;&#38469;&#32463;&#27982;&#19982;&#36152;&#26131;&#19987;&#19994;&#23398;&#29983;&#27605;&#19994;&#32508;&#21512;&#23454;&#20064;&#24037;&#20316;&#30340;&#23433;&#25490;&#21450;&#25253;&#21578;&#20889;&#20316;&#35268;&#33539;&#26679;&#26412;.do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34920;12-1&#23398;&#29983;&#24320;&#39064;&#20219;&#21153;&#20070;.do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34920;12-3&#20013;&#26399;&#26816;&#26597;&#34920;.doc" TargetMode="External"/><Relationship Id="rId2" Type="http://schemas.openxmlformats.org/officeDocument/2006/relationships/hyperlink" Target="&#34920;12-2&#25351;&#23548;&#36807;&#31243;&#35760;&#24405;&#34920;.do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+mj-ea"/>
              </a:rPr>
              <a:t>经济贸易系</a:t>
            </a:r>
            <a:r>
              <a:rPr lang="en-US" altLang="zh-CN" b="1" dirty="0" smtClean="0">
                <a:solidFill>
                  <a:srgbClr val="FF0000"/>
                </a:solidFill>
                <a:latin typeface="+mj-ea"/>
              </a:rPr>
              <a:t>2015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</a:rPr>
              <a:t>级毕业综合实习和毕业论文工作说明会</a:t>
            </a:r>
            <a:endParaRPr lang="zh-CN" altLang="en-US" b="1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b="1" dirty="0" smtClean="0">
              <a:solidFill>
                <a:srgbClr val="0070C0"/>
              </a:solidFill>
            </a:endParaRPr>
          </a:p>
          <a:p>
            <a:r>
              <a:rPr lang="en-US" altLang="zh-CN" b="1" dirty="0" smtClean="0">
                <a:solidFill>
                  <a:srgbClr val="0070C0"/>
                </a:solidFill>
              </a:rPr>
              <a:t>2018.10.24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83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毕业</a:t>
            </a:r>
            <a:r>
              <a:rPr lang="zh-CN" altLang="en-US" dirty="0"/>
              <a:t>论文</a:t>
            </a:r>
            <a:r>
              <a:rPr lang="zh-CN" altLang="en-US" dirty="0" smtClean="0"/>
              <a:t>工作安排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298092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zh-CN" altLang="en-US" sz="8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8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8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）指导教师成绩评定</a:t>
            </a:r>
            <a:endParaRPr lang="en-US" altLang="zh-CN" sz="80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533400" indent="-533400" algn="just">
              <a:spcAft>
                <a:spcPts val="0"/>
              </a:spcAft>
            </a:pPr>
            <a:r>
              <a:rPr lang="en-US" altLang="zh-CN" sz="6300" b="1" kern="100" dirty="0">
                <a:solidFill>
                  <a:srgbClr val="0000FF"/>
                </a:solidFill>
                <a:latin typeface="Times New Roman"/>
                <a:ea typeface="宋体"/>
              </a:rPr>
              <a:t>4</a:t>
            </a:r>
            <a:r>
              <a:rPr lang="zh-CN" altLang="en-US" sz="6300" b="1" kern="100" dirty="0">
                <a:solidFill>
                  <a:srgbClr val="0000FF"/>
                </a:solidFill>
                <a:latin typeface="Times New Roman"/>
                <a:ea typeface="宋体"/>
              </a:rPr>
              <a:t>月</a:t>
            </a:r>
            <a:r>
              <a:rPr lang="en-US" altLang="zh-CN" sz="6300" b="1" kern="100" dirty="0">
                <a:solidFill>
                  <a:srgbClr val="0000FF"/>
                </a:solidFill>
                <a:latin typeface="Times New Roman"/>
                <a:ea typeface="宋体"/>
              </a:rPr>
              <a:t>24</a:t>
            </a:r>
            <a:r>
              <a:rPr lang="zh-CN" altLang="en-US" sz="6300" b="1" kern="100" dirty="0">
                <a:solidFill>
                  <a:srgbClr val="0000FF"/>
                </a:solidFill>
                <a:latin typeface="Times New Roman"/>
                <a:ea typeface="宋体"/>
              </a:rPr>
              <a:t>日（第</a:t>
            </a:r>
            <a:r>
              <a:rPr lang="en-US" altLang="zh-CN" sz="6300" b="1" kern="100" dirty="0">
                <a:solidFill>
                  <a:srgbClr val="0000FF"/>
                </a:solidFill>
                <a:latin typeface="Times New Roman"/>
                <a:ea typeface="宋体"/>
              </a:rPr>
              <a:t>10</a:t>
            </a:r>
            <a:r>
              <a:rPr lang="zh-CN" altLang="en-US" sz="6300" b="1" kern="100" dirty="0">
                <a:solidFill>
                  <a:srgbClr val="0000FF"/>
                </a:solidFill>
                <a:latin typeface="Times New Roman"/>
                <a:ea typeface="宋体"/>
              </a:rPr>
              <a:t>周周三）前，将学生论文、合格的查重报告和全套表格交教研室。包括</a:t>
            </a:r>
            <a:r>
              <a:rPr lang="zh-CN" altLang="en-US" sz="6300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：</a:t>
            </a:r>
            <a:endParaRPr lang="en-US" altLang="zh-CN" sz="6300" b="1" kern="100" dirty="0" smtClean="0">
              <a:solidFill>
                <a:srgbClr val="0000FF"/>
              </a:solidFill>
              <a:latin typeface="Times New Roman"/>
              <a:ea typeface="宋体"/>
            </a:endParaRPr>
          </a:p>
          <a:p>
            <a:pPr marL="533400" indent="-533400" algn="just">
              <a:spcAft>
                <a:spcPts val="0"/>
              </a:spcAft>
            </a:pPr>
            <a:r>
              <a:rPr lang="zh-CN" altLang="en-US" sz="5100" b="1" kern="100" dirty="0">
                <a:latin typeface="Times New Roman"/>
                <a:ea typeface="宋体"/>
              </a:rPr>
              <a:t>①指导教师填写“表</a:t>
            </a:r>
            <a:r>
              <a:rPr lang="en-US" altLang="zh-CN" sz="5100" b="1" kern="100" dirty="0">
                <a:latin typeface="Times New Roman"/>
                <a:ea typeface="宋体"/>
              </a:rPr>
              <a:t>12-4</a:t>
            </a:r>
            <a:r>
              <a:rPr lang="zh-CN" altLang="en-US" sz="5100" b="1" kern="100" dirty="0">
                <a:latin typeface="Times New Roman"/>
                <a:ea typeface="宋体"/>
              </a:rPr>
              <a:t>成绩评定表”</a:t>
            </a:r>
          </a:p>
          <a:p>
            <a:pPr marL="533400" indent="-533400" algn="just">
              <a:spcAft>
                <a:spcPts val="0"/>
              </a:spcAft>
            </a:pPr>
            <a:r>
              <a:rPr lang="zh-CN" altLang="en-US" sz="5100" b="1" kern="100" dirty="0">
                <a:latin typeface="Times New Roman"/>
                <a:ea typeface="宋体"/>
              </a:rPr>
              <a:t>②提交毕业论文</a:t>
            </a:r>
            <a:r>
              <a:rPr lang="en-US" altLang="zh-CN" sz="5100" b="1" kern="100" dirty="0">
                <a:solidFill>
                  <a:srgbClr val="FF0000"/>
                </a:solidFill>
                <a:latin typeface="Times New Roman"/>
                <a:ea typeface="宋体"/>
              </a:rPr>
              <a:t>2</a:t>
            </a:r>
            <a:r>
              <a:rPr lang="zh-CN" altLang="en-US" sz="5100" b="1" kern="100" dirty="0">
                <a:solidFill>
                  <a:srgbClr val="FF0000"/>
                </a:solidFill>
                <a:latin typeface="Times New Roman"/>
                <a:ea typeface="宋体"/>
              </a:rPr>
              <a:t>本</a:t>
            </a:r>
            <a:r>
              <a:rPr lang="zh-CN" altLang="en-US" sz="5100" b="1" kern="100" dirty="0">
                <a:latin typeface="Times New Roman"/>
                <a:ea typeface="宋体"/>
              </a:rPr>
              <a:t>和查重报告</a:t>
            </a:r>
            <a:r>
              <a:rPr lang="zh-CN" altLang="en-US" sz="5100" b="1" kern="100" dirty="0">
                <a:solidFill>
                  <a:srgbClr val="FF0000"/>
                </a:solidFill>
                <a:latin typeface="Times New Roman"/>
                <a:ea typeface="宋体"/>
              </a:rPr>
              <a:t>一份</a:t>
            </a:r>
            <a:r>
              <a:rPr lang="zh-CN" altLang="en-US" sz="5100" b="1" kern="100" dirty="0">
                <a:latin typeface="Times New Roman"/>
                <a:ea typeface="宋体"/>
              </a:rPr>
              <a:t>。</a:t>
            </a:r>
          </a:p>
          <a:p>
            <a:pPr marL="533400" indent="-533400" algn="just">
              <a:spcAft>
                <a:spcPts val="0"/>
              </a:spcAft>
            </a:pPr>
            <a:r>
              <a:rPr lang="zh-CN" altLang="en-US" sz="5100" b="1" kern="100" dirty="0">
                <a:latin typeface="Times New Roman"/>
                <a:ea typeface="宋体"/>
              </a:rPr>
              <a:t>③提交“</a:t>
            </a:r>
            <a:r>
              <a:rPr lang="en-US" altLang="zh-CN" sz="5100" b="1" kern="100" dirty="0">
                <a:solidFill>
                  <a:srgbClr val="FF0000"/>
                </a:solidFill>
                <a:latin typeface="Times New Roman"/>
                <a:ea typeface="宋体"/>
              </a:rPr>
              <a:t>12-1</a:t>
            </a:r>
            <a:r>
              <a:rPr lang="zh-CN" altLang="en-US" sz="5100" b="1" kern="100" dirty="0">
                <a:solidFill>
                  <a:srgbClr val="FF0000"/>
                </a:solidFill>
                <a:latin typeface="Times New Roman"/>
                <a:ea typeface="宋体"/>
              </a:rPr>
              <a:t>到</a:t>
            </a:r>
            <a:r>
              <a:rPr lang="en-US" altLang="zh-CN" sz="5100" b="1" kern="100" dirty="0">
                <a:solidFill>
                  <a:srgbClr val="FF0000"/>
                </a:solidFill>
                <a:latin typeface="Times New Roman"/>
                <a:ea typeface="宋体"/>
              </a:rPr>
              <a:t>12-5</a:t>
            </a:r>
            <a:r>
              <a:rPr lang="zh-CN" altLang="en-US" sz="5100" b="1" kern="100" dirty="0">
                <a:latin typeface="Times New Roman"/>
                <a:ea typeface="宋体"/>
              </a:rPr>
              <a:t>毕业论文（学生用表）”，其中指导过程记录表</a:t>
            </a:r>
            <a:r>
              <a:rPr lang="en-US" altLang="zh-CN" sz="5100" b="1" kern="100" dirty="0">
                <a:solidFill>
                  <a:srgbClr val="FF0000"/>
                </a:solidFill>
                <a:latin typeface="Times New Roman"/>
                <a:ea typeface="宋体"/>
              </a:rPr>
              <a:t>3</a:t>
            </a:r>
            <a:r>
              <a:rPr lang="zh-CN" altLang="en-US" sz="5100" b="1" kern="100" dirty="0">
                <a:solidFill>
                  <a:srgbClr val="FF0000"/>
                </a:solidFill>
                <a:latin typeface="Times New Roman"/>
                <a:ea typeface="宋体"/>
              </a:rPr>
              <a:t>次</a:t>
            </a:r>
            <a:r>
              <a:rPr lang="zh-CN" altLang="en-US" sz="5100" b="1" kern="100" dirty="0">
                <a:latin typeface="Times New Roman"/>
                <a:ea typeface="宋体"/>
              </a:rPr>
              <a:t>。</a:t>
            </a:r>
          </a:p>
          <a:p>
            <a:pPr marL="533400" indent="-533400" algn="just">
              <a:spcAft>
                <a:spcPts val="0"/>
              </a:spcAft>
            </a:pPr>
            <a:r>
              <a:rPr lang="zh-CN" altLang="en-US" sz="5100" b="1" kern="100" dirty="0">
                <a:latin typeface="Times New Roman"/>
                <a:ea typeface="宋体"/>
              </a:rPr>
              <a:t>④每个学生将全套文件装一个“档案袋”。</a:t>
            </a:r>
          </a:p>
        </p:txBody>
      </p:sp>
      <p:sp>
        <p:nvSpPr>
          <p:cNvPr id="4" name="矩形 3"/>
          <p:cNvSpPr/>
          <p:nvPr/>
        </p:nvSpPr>
        <p:spPr>
          <a:xfrm>
            <a:off x="755576" y="332656"/>
            <a:ext cx="59182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562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毕业</a:t>
            </a:r>
            <a:r>
              <a:rPr lang="zh-CN" altLang="en-US" dirty="0"/>
              <a:t>论文</a:t>
            </a:r>
            <a:r>
              <a:rPr lang="zh-CN" altLang="en-US" dirty="0" smtClean="0"/>
              <a:t>工作安排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298092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sz="5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5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5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r>
              <a:rPr lang="zh-CN" altLang="en-US" sz="5200" dirty="0">
                <a:latin typeface="隶书" panose="02010509060101010101" pitchFamily="49" charset="-122"/>
                <a:ea typeface="隶书" panose="02010509060101010101" pitchFamily="49" charset="-122"/>
              </a:rPr>
              <a:t>评阅</a:t>
            </a:r>
            <a:r>
              <a:rPr lang="zh-CN" altLang="en-US" sz="5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教师成绩评定</a:t>
            </a:r>
            <a:endParaRPr lang="en-US" altLang="zh-CN" sz="52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533400" indent="-533400" algn="just">
              <a:spcAft>
                <a:spcPts val="0"/>
              </a:spcAft>
            </a:pPr>
            <a:r>
              <a:rPr lang="en-US" altLang="zh-CN" sz="3600" b="1" kern="100" dirty="0">
                <a:solidFill>
                  <a:srgbClr val="0000FF"/>
                </a:solidFill>
                <a:latin typeface="Times New Roman"/>
                <a:ea typeface="宋体"/>
              </a:rPr>
              <a:t>5</a:t>
            </a:r>
            <a:r>
              <a:rPr lang="zh-CN" altLang="en-US" sz="3600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月</a:t>
            </a:r>
            <a:r>
              <a:rPr lang="en-US" altLang="zh-CN" sz="3600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6</a:t>
            </a:r>
            <a:r>
              <a:rPr lang="zh-CN" altLang="en-US" sz="3600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日前</a:t>
            </a:r>
            <a:r>
              <a:rPr lang="zh-CN" altLang="en-US" sz="3600" b="1" kern="100" dirty="0">
                <a:solidFill>
                  <a:srgbClr val="0000FF"/>
                </a:solidFill>
                <a:latin typeface="Times New Roman"/>
                <a:ea typeface="宋体"/>
              </a:rPr>
              <a:t>完成下述工作：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3800" b="1" kern="100" dirty="0" smtClean="0">
                <a:latin typeface="Times New Roman"/>
                <a:ea typeface="宋体"/>
              </a:rPr>
              <a:t>         毕业论文</a:t>
            </a:r>
            <a:r>
              <a:rPr lang="zh-CN" altLang="en-US" sz="3800" b="1" kern="100" dirty="0">
                <a:latin typeface="Times New Roman"/>
                <a:ea typeface="宋体"/>
              </a:rPr>
              <a:t>指导教师按照教研室安排完成交叉评阅，并填写“表</a:t>
            </a:r>
            <a:r>
              <a:rPr lang="en-US" altLang="zh-CN" sz="3800" b="1" kern="100" dirty="0">
                <a:latin typeface="Times New Roman"/>
                <a:ea typeface="宋体"/>
              </a:rPr>
              <a:t>12-4</a:t>
            </a:r>
            <a:r>
              <a:rPr lang="zh-CN" altLang="en-US" sz="3800" b="1" kern="100" dirty="0">
                <a:latin typeface="Times New Roman"/>
                <a:ea typeface="宋体"/>
              </a:rPr>
              <a:t>成绩评定表”，对有问题的论文要求学生</a:t>
            </a:r>
            <a:r>
              <a:rPr lang="zh-CN" altLang="en-US" sz="3800" b="1" kern="100" dirty="0">
                <a:solidFill>
                  <a:srgbClr val="FF0000"/>
                </a:solidFill>
                <a:latin typeface="Times New Roman"/>
                <a:ea typeface="宋体"/>
              </a:rPr>
              <a:t>再次修改</a:t>
            </a:r>
            <a:r>
              <a:rPr lang="zh-CN" altLang="en-US" sz="3800" b="1" kern="100" dirty="0">
                <a:latin typeface="Times New Roman"/>
                <a:ea typeface="宋体"/>
              </a:rPr>
              <a:t>，最终将合格论文“档案袋”交教研室主任。</a:t>
            </a:r>
          </a:p>
        </p:txBody>
      </p:sp>
      <p:sp>
        <p:nvSpPr>
          <p:cNvPr id="4" name="矩形 3"/>
          <p:cNvSpPr/>
          <p:nvPr/>
        </p:nvSpPr>
        <p:spPr>
          <a:xfrm>
            <a:off x="755576" y="332656"/>
            <a:ext cx="59182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529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毕业论文格式说明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201622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sz="43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请学生严格按照本专业毕业论文</a:t>
            </a:r>
            <a:r>
              <a:rPr lang="zh-CN" altLang="en-US" sz="43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2" action="ppaction://hlinkfile"/>
              </a:rPr>
              <a:t>写作规范</a:t>
            </a:r>
            <a:r>
              <a:rPr lang="zh-CN" altLang="en-US" sz="43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和</a:t>
            </a:r>
            <a:r>
              <a:rPr lang="zh-CN" altLang="en-US" sz="43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3" action="ppaction://hlinkfile"/>
              </a:rPr>
              <a:t>写作模板</a:t>
            </a:r>
            <a:r>
              <a:rPr lang="zh-CN" altLang="en-US" sz="43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进行毕业论文格式的修改</a:t>
            </a:r>
            <a:endParaRPr lang="en-US" altLang="zh-CN" sz="43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r>
              <a:rPr lang="zh-CN" altLang="en-US" sz="3800" b="1" kern="100" dirty="0" smtClean="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（具体</a:t>
            </a:r>
            <a:r>
              <a:rPr lang="zh-CN" altLang="en-US" sz="3800" b="1" kern="1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写作规范</a:t>
            </a:r>
            <a:r>
              <a:rPr lang="zh-CN" altLang="en-US" sz="3800" b="1" kern="100" dirty="0" smtClean="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和</a:t>
            </a:r>
            <a:r>
              <a:rPr lang="zh-CN" altLang="en-US" sz="3800" b="1" kern="1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写作模板</a:t>
            </a:r>
            <a:r>
              <a:rPr lang="zh-CN" altLang="en-US" sz="3800" b="1" kern="100" dirty="0" smtClean="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下</a:t>
            </a:r>
            <a:r>
              <a:rPr lang="zh-CN" altLang="en-US" sz="3800" b="1" kern="100" dirty="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学期</a:t>
            </a:r>
            <a:r>
              <a:rPr lang="zh-CN" altLang="en-US" sz="3800" b="1" kern="100" dirty="0" smtClean="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在下载专区中会及时上传）</a:t>
            </a:r>
            <a:endParaRPr lang="zh-CN" altLang="en-US" sz="2800" b="1" kern="100" dirty="0">
              <a:solidFill>
                <a:srgbClr val="00B0F0"/>
              </a:solidFill>
              <a:latin typeface="Times New Roman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32656"/>
            <a:ext cx="59182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798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900" dirty="0">
                <a:solidFill>
                  <a:srgbClr val="FF0000"/>
                </a:solidFill>
              </a:rPr>
              <a:t>毕业论文格式与字数</a:t>
            </a:r>
            <a:r>
              <a:rPr lang="zh-CN" altLang="en-US" sz="4900" dirty="0" smtClean="0">
                <a:solidFill>
                  <a:srgbClr val="FF0000"/>
                </a:solidFill>
              </a:rPr>
              <a:t>要求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毕业论文</a:t>
            </a:r>
            <a:r>
              <a:rPr lang="zh-CN" altLang="en-US" dirty="0"/>
              <a:t>格式要求参见我系电子模板。字数要求为：</a:t>
            </a:r>
          </a:p>
          <a:p>
            <a:r>
              <a:rPr lang="zh-CN" altLang="en-US" dirty="0" smtClean="0"/>
              <a:t>正文</a:t>
            </a:r>
            <a:r>
              <a:rPr lang="zh-CN" altLang="en-US" dirty="0">
                <a:solidFill>
                  <a:srgbClr val="FF0000"/>
                </a:solidFill>
              </a:rPr>
              <a:t>不少于</a:t>
            </a:r>
            <a:r>
              <a:rPr lang="en-US" altLang="zh-CN" dirty="0">
                <a:solidFill>
                  <a:srgbClr val="FF0000"/>
                </a:solidFill>
              </a:rPr>
              <a:t>8000</a:t>
            </a:r>
            <a:r>
              <a:rPr lang="zh-CN" altLang="en-US" dirty="0">
                <a:solidFill>
                  <a:srgbClr val="FF0000"/>
                </a:solidFill>
              </a:rPr>
              <a:t>汉字</a:t>
            </a:r>
            <a:r>
              <a:rPr lang="zh-CN" altLang="en-US" dirty="0"/>
              <a:t>；</a:t>
            </a:r>
          </a:p>
          <a:p>
            <a:r>
              <a:rPr lang="zh-CN" altLang="en-US" dirty="0" smtClean="0"/>
              <a:t>“内容摘要”</a:t>
            </a:r>
            <a:r>
              <a:rPr lang="en-US" altLang="zh-CN" dirty="0"/>
              <a:t>300—400</a:t>
            </a:r>
            <a:r>
              <a:rPr lang="zh-CN" altLang="en-US" dirty="0"/>
              <a:t>汉字，并译成英文；关键词</a:t>
            </a:r>
            <a:r>
              <a:rPr lang="en-US" altLang="zh-CN" dirty="0"/>
              <a:t>3-5</a:t>
            </a:r>
            <a:r>
              <a:rPr lang="zh-CN" altLang="en-US" dirty="0"/>
              <a:t>个，有中英文。</a:t>
            </a:r>
          </a:p>
          <a:p>
            <a:r>
              <a:rPr lang="zh-CN" altLang="en-US" dirty="0" smtClean="0"/>
              <a:t>参考</a:t>
            </a:r>
            <a:r>
              <a:rPr lang="zh-CN" altLang="en-US" dirty="0"/>
              <a:t>文献</a:t>
            </a:r>
            <a:r>
              <a:rPr lang="zh-CN" altLang="en-US" dirty="0">
                <a:solidFill>
                  <a:srgbClr val="FF0000"/>
                </a:solidFill>
              </a:rPr>
              <a:t>不少于</a:t>
            </a:r>
            <a:r>
              <a:rPr lang="en-US" altLang="zh-CN" dirty="0">
                <a:solidFill>
                  <a:srgbClr val="FF0000"/>
                </a:solidFill>
              </a:rPr>
              <a:t>20</a:t>
            </a:r>
            <a:r>
              <a:rPr lang="zh-CN" altLang="en-US" dirty="0">
                <a:solidFill>
                  <a:srgbClr val="FF0000"/>
                </a:solidFill>
              </a:rPr>
              <a:t>篇</a:t>
            </a:r>
            <a:r>
              <a:rPr lang="zh-CN" altLang="en-US" dirty="0"/>
              <a:t>，其中</a:t>
            </a:r>
            <a:r>
              <a:rPr lang="zh-CN" altLang="en-US" dirty="0">
                <a:solidFill>
                  <a:srgbClr val="FF0000"/>
                </a:solidFill>
              </a:rPr>
              <a:t>直接引用</a:t>
            </a:r>
            <a:r>
              <a:rPr lang="zh-CN" altLang="en-US" dirty="0"/>
              <a:t>不少于</a:t>
            </a:r>
            <a:r>
              <a:rPr lang="en-US" altLang="zh-CN" dirty="0">
                <a:solidFill>
                  <a:srgbClr val="FF0000"/>
                </a:solidFill>
              </a:rPr>
              <a:t>12</a:t>
            </a:r>
            <a:r>
              <a:rPr lang="zh-CN" altLang="en-US" dirty="0">
                <a:solidFill>
                  <a:srgbClr val="FF0000"/>
                </a:solidFill>
              </a:rPr>
              <a:t>篇</a:t>
            </a:r>
            <a:r>
              <a:rPr lang="zh-CN" altLang="en-US" dirty="0"/>
              <a:t>并至少有</a:t>
            </a: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篇英文</a:t>
            </a:r>
            <a:r>
              <a:rPr lang="zh-CN" altLang="en-US" dirty="0"/>
              <a:t>参考文献。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112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毕业综合实习工作安排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2980928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实习时间安排</a:t>
            </a:r>
            <a:r>
              <a:rPr lang="en-US" altLang="zh-CN" dirty="0" smtClean="0"/>
              <a:t>16</a:t>
            </a:r>
            <a:r>
              <a:rPr lang="zh-CN" altLang="en-US" dirty="0" smtClean="0"/>
              <a:t>周，</a:t>
            </a:r>
            <a:r>
              <a:rPr lang="en-US" altLang="zh-CN" dirty="0" smtClean="0"/>
              <a:t>16</a:t>
            </a:r>
            <a:r>
              <a:rPr lang="zh-CN" altLang="en-US" dirty="0" smtClean="0"/>
              <a:t>学分：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毕业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综合实习安排共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16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周，实习时间从</a:t>
            </a:r>
            <a:r>
              <a:rPr lang="en-US" altLang="zh-CN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2018</a:t>
            </a:r>
            <a:r>
              <a:rPr lang="zh-CN" altLang="en-US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11</a:t>
            </a:r>
            <a:r>
              <a:rPr lang="zh-CN" altLang="en-US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日至</a:t>
            </a:r>
            <a:r>
              <a:rPr lang="en-US" altLang="zh-CN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2019</a:t>
            </a:r>
            <a:r>
              <a:rPr lang="zh-CN" altLang="en-US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日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。包括三个阶段。第七学期从第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11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周到第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20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周（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周）；寒假从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2019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14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日到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17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日（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周）；第八学期从第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周到第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周（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周）</a:t>
            </a: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32656"/>
            <a:ext cx="59182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813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实习目的和</a:t>
            </a:r>
            <a:r>
              <a:rPr lang="zh-CN" altLang="en-US" dirty="0">
                <a:solidFill>
                  <a:srgbClr val="FF0000"/>
                </a:solidFill>
              </a:rPr>
              <a:t>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676672"/>
          </a:xfrm>
        </p:spPr>
        <p:txBody>
          <a:bodyPr/>
          <a:lstStyle/>
          <a:p>
            <a:r>
              <a:rPr lang="zh-CN" altLang="en-US" dirty="0" smtClean="0"/>
              <a:t>参见网上实习安排文件</a:t>
            </a:r>
            <a:endParaRPr lang="zh-CN" altLang="en-US" dirty="0"/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473067" y="2934072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2200" b="1" dirty="0" smtClean="0">
                <a:solidFill>
                  <a:srgbClr val="FF0000"/>
                </a:solidFill>
              </a:rPr>
              <a:t>下载网址：</a:t>
            </a:r>
            <a:r>
              <a:rPr lang="en-US" altLang="zh-CN" sz="2200" b="1" dirty="0">
                <a:solidFill>
                  <a:srgbClr val="FF0000"/>
                </a:solidFill>
              </a:rPr>
              <a:t>http://sw.boustead.edu.cn/html/2018/sw_xzzq_1023/207.html</a:t>
            </a:r>
            <a:r>
              <a:rPr lang="en-US" altLang="zh-CN" dirty="0" smtClean="0"/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87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518036" cy="5218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 4"/>
          <p:cNvSpPr/>
          <p:nvPr/>
        </p:nvSpPr>
        <p:spPr>
          <a:xfrm>
            <a:off x="6660232" y="2564904"/>
            <a:ext cx="864096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40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实习目的和</a:t>
            </a:r>
            <a:r>
              <a:rPr lang="zh-CN" altLang="en-US" dirty="0">
                <a:solidFill>
                  <a:srgbClr val="FF0000"/>
                </a:solidFill>
              </a:rPr>
              <a:t>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676672"/>
          </a:xfrm>
        </p:spPr>
        <p:txBody>
          <a:bodyPr/>
          <a:lstStyle/>
          <a:p>
            <a:r>
              <a:rPr lang="zh-CN" altLang="en-US" dirty="0" smtClean="0"/>
              <a:t>参见网上实习安排文件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29208" y="2478200"/>
            <a:ext cx="8219256" cy="3903128"/>
          </a:xfrm>
          <a:prstGeom prst="rect">
            <a:avLst/>
          </a:prstGeom>
        </p:spPr>
        <p:txBody>
          <a:bodyPr vert="horz" rtlCol="0">
            <a:normAutofit fontScale="92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ß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Þ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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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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rgbClr val="00B0F0"/>
                </a:solidFill>
              </a:rPr>
              <a:t>几点注意：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、严格按照实习时间进行实习。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11</a:t>
            </a:r>
            <a:r>
              <a:rPr lang="zh-CN" altLang="en-US" dirty="0" smtClean="0"/>
              <a:t>日返校当天提交毕业实习相关文件：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sz="2200" dirty="0" smtClean="0"/>
              <a:t>实习日记（</a:t>
            </a:r>
            <a:r>
              <a:rPr lang="en-US" altLang="zh-CN" sz="2200" dirty="0" smtClean="0"/>
              <a:t>16</a:t>
            </a:r>
            <a:r>
              <a:rPr lang="zh-CN" altLang="en-US" sz="2200" dirty="0" smtClean="0"/>
              <a:t>篇，每篇不少于</a:t>
            </a:r>
            <a:r>
              <a:rPr lang="en-US" altLang="zh-CN" sz="2200" dirty="0" smtClean="0"/>
              <a:t>500</a:t>
            </a:r>
            <a:r>
              <a:rPr lang="zh-CN" altLang="en-US" sz="2200" dirty="0" smtClean="0"/>
              <a:t>字。</a:t>
            </a:r>
            <a:r>
              <a:rPr lang="zh-CN" altLang="en-US" sz="1400" dirty="0">
                <a:solidFill>
                  <a:srgbClr val="00B0F0"/>
                </a:solidFill>
              </a:rPr>
              <a:t>日记本</a:t>
            </a:r>
            <a:r>
              <a:rPr lang="zh-CN" altLang="en-US" sz="1400" dirty="0" smtClean="0">
                <a:solidFill>
                  <a:srgbClr val="00B0F0"/>
                </a:solidFill>
              </a:rPr>
              <a:t>请统一购买，不用页码太多</a:t>
            </a:r>
            <a:r>
              <a:rPr lang="zh-CN" altLang="en-US" sz="2200" dirty="0" smtClean="0"/>
              <a:t>）</a:t>
            </a:r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   </a:t>
            </a:r>
            <a:r>
              <a:rPr lang="zh-CN" altLang="en-US" sz="2200" dirty="0" smtClean="0">
                <a:hlinkClick r:id="rId2" action="ppaction://hlinkfile"/>
              </a:rPr>
              <a:t>实习总结报告</a:t>
            </a:r>
            <a:r>
              <a:rPr lang="zh-CN" altLang="en-US" sz="2200" dirty="0" smtClean="0"/>
              <a:t>（</a:t>
            </a:r>
            <a:r>
              <a:rPr lang="en-US" altLang="zh-CN" sz="2200" dirty="0" smtClean="0"/>
              <a:t>1</a:t>
            </a:r>
            <a:r>
              <a:rPr lang="zh-CN" altLang="en-US" sz="2200" dirty="0" smtClean="0"/>
              <a:t>份，不少于</a:t>
            </a:r>
            <a:r>
              <a:rPr lang="en-US" altLang="zh-CN" sz="2200" dirty="0" smtClean="0"/>
              <a:t>3000</a:t>
            </a:r>
            <a:r>
              <a:rPr lang="zh-CN" altLang="en-US" sz="2200" dirty="0" smtClean="0"/>
              <a:t>字）</a:t>
            </a:r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   </a:t>
            </a:r>
            <a:r>
              <a:rPr lang="zh-CN" altLang="en-US" sz="2200" dirty="0" smtClean="0">
                <a:hlinkClick r:id="rId3" action="ppaction://hlinkfile"/>
              </a:rPr>
              <a:t>实习鉴定表</a:t>
            </a:r>
            <a:r>
              <a:rPr lang="zh-CN" altLang="en-US" sz="2200" dirty="0" smtClean="0"/>
              <a:t>（要加盖单位公章、鉴定内容要包含</a:t>
            </a:r>
            <a:r>
              <a:rPr lang="zh-CN" altLang="en-US" sz="2200" dirty="0" smtClean="0">
                <a:solidFill>
                  <a:srgbClr val="FF0000"/>
                </a:solidFill>
              </a:rPr>
              <a:t>出勤成绩</a:t>
            </a:r>
            <a:r>
              <a:rPr lang="zh-CN" altLang="en-US" sz="2200" dirty="0" smtClean="0"/>
              <a:t>和</a:t>
            </a:r>
            <a:r>
              <a:rPr lang="zh-CN" altLang="en-US" sz="2200" dirty="0" smtClean="0">
                <a:solidFill>
                  <a:srgbClr val="FF0000"/>
                </a:solidFill>
              </a:rPr>
              <a:t>鉴定成绩</a:t>
            </a:r>
            <a:r>
              <a:rPr lang="zh-CN" altLang="en-US" sz="2200" dirty="0" smtClean="0"/>
              <a:t>）</a:t>
            </a:r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、每个学生的实习</a:t>
            </a:r>
            <a:r>
              <a:rPr lang="zh-CN" altLang="en-US" dirty="0"/>
              <a:t>指导</a:t>
            </a:r>
            <a:r>
              <a:rPr lang="zh-CN" altLang="en-US" dirty="0" smtClean="0"/>
              <a:t>教师请查看</a:t>
            </a:r>
            <a:r>
              <a:rPr lang="zh-CN" altLang="en-US" dirty="0" smtClean="0">
                <a:solidFill>
                  <a:srgbClr val="FF0000"/>
                </a:solidFill>
              </a:rPr>
              <a:t>实习工作安排</a:t>
            </a:r>
            <a:r>
              <a:rPr lang="zh-CN" altLang="en-US" dirty="0" smtClean="0"/>
              <a:t>文件</a:t>
            </a:r>
            <a:endParaRPr lang="zh-CN" altLang="en-US" dirty="0"/>
          </a:p>
          <a:p>
            <a:pPr marL="0" indent="0">
              <a:buNone/>
            </a:pP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360467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毕业</a:t>
            </a:r>
            <a:r>
              <a:rPr lang="zh-CN" altLang="en-US" dirty="0"/>
              <a:t>论文</a:t>
            </a:r>
            <a:r>
              <a:rPr lang="zh-CN" altLang="en-US" dirty="0" smtClean="0"/>
              <a:t>工作安排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298092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）论文选题</a:t>
            </a:r>
            <a:endParaRPr lang="en-US" altLang="zh-CN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2018</a:t>
            </a:r>
            <a:r>
              <a:rPr lang="zh-CN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年</a:t>
            </a:r>
            <a:r>
              <a:rPr lang="en-US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10</a:t>
            </a:r>
            <a:r>
              <a:rPr lang="zh-CN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月</a:t>
            </a:r>
            <a:r>
              <a:rPr lang="en-US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24</a:t>
            </a:r>
            <a:r>
              <a:rPr lang="zh-CN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日</a:t>
            </a:r>
            <a:r>
              <a:rPr lang="en-US" altLang="zh-CN" b="1" kern="100" smtClean="0">
                <a:solidFill>
                  <a:srgbClr val="0000FF"/>
                </a:solidFill>
                <a:latin typeface="Times New Roman"/>
                <a:ea typeface="宋体"/>
              </a:rPr>
              <a:t>15</a:t>
            </a:r>
            <a:r>
              <a:rPr lang="zh-CN" altLang="zh-CN" b="1" kern="100" smtClean="0">
                <a:solidFill>
                  <a:srgbClr val="0000FF"/>
                </a:solidFill>
                <a:latin typeface="Times New Roman"/>
                <a:ea typeface="宋体"/>
              </a:rPr>
              <a:t>：</a:t>
            </a:r>
            <a:r>
              <a:rPr lang="en-US" altLang="zh-CN" b="1" kern="100" dirty="0">
                <a:solidFill>
                  <a:srgbClr val="0000FF"/>
                </a:solidFill>
                <a:latin typeface="Times New Roman"/>
                <a:ea typeface="宋体"/>
              </a:rPr>
              <a:t>00</a:t>
            </a:r>
            <a:r>
              <a:rPr lang="zh-CN" altLang="zh-CN" b="1" kern="100" dirty="0">
                <a:solidFill>
                  <a:srgbClr val="0000FF"/>
                </a:solidFill>
                <a:latin typeface="Times New Roman"/>
                <a:ea typeface="宋体"/>
              </a:rPr>
              <a:t>开端口，学生开始论文</a:t>
            </a:r>
            <a:r>
              <a:rPr lang="zh-CN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选题</a:t>
            </a:r>
            <a:r>
              <a:rPr lang="zh-CN" altLang="en-US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：</a:t>
            </a:r>
            <a:endParaRPr lang="zh-CN" altLang="zh-CN" sz="4000" kern="100" dirty="0">
              <a:latin typeface="Times New Roman"/>
              <a:ea typeface="宋体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Times New Roman"/>
                <a:ea typeface="宋体"/>
              </a:rPr>
              <a:t>选择题目、确定指导教师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宋体"/>
              </a:rPr>
              <a:t>（学生上网选择）</a:t>
            </a:r>
            <a:endParaRPr lang="zh-CN" altLang="zh-CN" kern="100" dirty="0">
              <a:latin typeface="Times New Roman"/>
              <a:ea typeface="宋体"/>
            </a:endParaRPr>
          </a:p>
          <a:p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32656"/>
            <a:ext cx="59182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34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毕业</a:t>
            </a:r>
            <a:r>
              <a:rPr lang="zh-CN" altLang="en-US" dirty="0"/>
              <a:t>论文</a:t>
            </a:r>
            <a:r>
              <a:rPr lang="zh-CN" altLang="en-US" dirty="0" smtClean="0"/>
              <a:t>工作安排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29809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）论文开题</a:t>
            </a:r>
            <a:endParaRPr lang="en-US" altLang="zh-CN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2018</a:t>
            </a:r>
            <a:r>
              <a:rPr lang="zh-CN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年</a:t>
            </a:r>
            <a:r>
              <a:rPr lang="en-US" altLang="zh-CN" b="1" kern="100" dirty="0">
                <a:solidFill>
                  <a:srgbClr val="0000FF"/>
                </a:solidFill>
                <a:latin typeface="Times New Roman"/>
                <a:ea typeface="宋体"/>
              </a:rPr>
              <a:t>11</a:t>
            </a:r>
            <a:r>
              <a:rPr lang="zh-CN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月</a:t>
            </a:r>
            <a:r>
              <a:rPr lang="en-US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30</a:t>
            </a:r>
            <a:r>
              <a:rPr lang="zh-CN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日前</a:t>
            </a:r>
            <a:r>
              <a:rPr lang="zh-CN" altLang="zh-CN" b="1" kern="100" dirty="0">
                <a:solidFill>
                  <a:srgbClr val="0000FF"/>
                </a:solidFill>
                <a:latin typeface="Times New Roman"/>
                <a:ea typeface="宋体"/>
              </a:rPr>
              <a:t>，学生联系导师，与导师</a:t>
            </a:r>
            <a:r>
              <a:rPr lang="zh-CN" altLang="zh-CN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见面并</a:t>
            </a:r>
            <a:r>
              <a:rPr lang="zh-CN" altLang="zh-CN" b="1" kern="100" dirty="0">
                <a:solidFill>
                  <a:srgbClr val="0000FF"/>
                </a:solidFill>
                <a:latin typeface="Times New Roman"/>
                <a:ea typeface="宋体"/>
              </a:rPr>
              <a:t>完成下述工作：</a:t>
            </a:r>
            <a:endParaRPr lang="zh-CN" altLang="zh-CN" sz="4000" kern="100" dirty="0">
              <a:latin typeface="Times New Roman"/>
              <a:ea typeface="宋体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zh-CN" altLang="zh-CN" sz="3000" kern="100" dirty="0" smtClean="0">
                <a:latin typeface="Times New Roman"/>
                <a:ea typeface="宋体"/>
              </a:rPr>
              <a:t>填写</a:t>
            </a:r>
            <a:r>
              <a:rPr lang="zh-CN" altLang="zh-CN" sz="3000" kern="100" dirty="0" smtClean="0">
                <a:latin typeface="Times New Roman"/>
                <a:ea typeface="宋体"/>
                <a:hlinkClick r:id="rId2" action="ppaction://hlinkfile"/>
              </a:rPr>
              <a:t>《毕业设计（论文）开题任务书》</a:t>
            </a:r>
            <a:r>
              <a:rPr lang="zh-CN" altLang="en-US" sz="2600" kern="100" dirty="0" smtClean="0">
                <a:latin typeface="Times New Roman"/>
                <a:ea typeface="宋体"/>
              </a:rPr>
              <a:t>（表</a:t>
            </a:r>
            <a:r>
              <a:rPr lang="en-US" altLang="zh-CN" sz="2600" kern="100" dirty="0" smtClean="0">
                <a:latin typeface="Times New Roman"/>
                <a:ea typeface="宋体"/>
              </a:rPr>
              <a:t>12-1</a:t>
            </a:r>
            <a:r>
              <a:rPr lang="zh-CN" altLang="en-US" sz="2600" kern="100" dirty="0" smtClean="0">
                <a:latin typeface="Times New Roman"/>
                <a:ea typeface="宋体"/>
              </a:rPr>
              <a:t>）</a:t>
            </a:r>
            <a:r>
              <a:rPr lang="zh-CN" altLang="en-US" sz="3000" kern="100" dirty="0" smtClean="0">
                <a:latin typeface="Times New Roman"/>
                <a:ea typeface="宋体"/>
              </a:rPr>
              <a:t>并最终</a:t>
            </a:r>
            <a:r>
              <a:rPr lang="zh-CN" altLang="zh-CN" sz="3000" kern="100" dirty="0" smtClean="0">
                <a:latin typeface="Times New Roman"/>
                <a:ea typeface="宋体"/>
              </a:rPr>
              <a:t>确定</a:t>
            </a:r>
            <a:r>
              <a:rPr lang="zh-CN" altLang="zh-CN" sz="3000" kern="100" dirty="0">
                <a:latin typeface="Times New Roman"/>
                <a:ea typeface="宋体"/>
              </a:rPr>
              <a:t>论文提纲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zh-CN" altLang="zh-CN" sz="2200" b="1" kern="100" dirty="0">
                <a:solidFill>
                  <a:srgbClr val="FF0000"/>
                </a:solidFill>
                <a:latin typeface="Times New Roman"/>
                <a:ea typeface="宋体"/>
              </a:rPr>
              <a:t>（学生拟定上述两项初稿，指导教师指导学生完成，并签字确认，方可进入论文写作）</a:t>
            </a:r>
            <a:endParaRPr lang="zh-CN" altLang="zh-CN" sz="3000" kern="100" dirty="0">
              <a:latin typeface="Times New Roman"/>
              <a:ea typeface="宋体"/>
            </a:endParaRPr>
          </a:p>
          <a:p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32656"/>
            <a:ext cx="59182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5157192"/>
            <a:ext cx="6264696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*注意：</a:t>
            </a:r>
            <a:endParaRPr lang="en-US" altLang="zh-CN" sz="2400" dirty="0" smtClean="0">
              <a:latin typeface="+mj-ea"/>
              <a:ea typeface="+mj-ea"/>
            </a:endParaRPr>
          </a:p>
          <a:p>
            <a:r>
              <a:rPr lang="zh-CN" altLang="en-US" sz="2400" dirty="0" smtClean="0">
                <a:latin typeface="+mj-ea"/>
                <a:ea typeface="+mj-ea"/>
              </a:rPr>
              <a:t>今年开题任务书</a:t>
            </a:r>
            <a:r>
              <a:rPr lang="zh-CN" altLang="en-US" sz="2400" dirty="0">
                <a:latin typeface="+mj-ea"/>
                <a:ea typeface="+mj-ea"/>
              </a:rPr>
              <a:t>中增加</a:t>
            </a: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参考文献综述</a:t>
            </a:r>
            <a:r>
              <a:rPr lang="zh-CN" altLang="en-US" sz="2400" dirty="0">
                <a:latin typeface="+mj-ea"/>
                <a:ea typeface="+mj-ea"/>
              </a:rPr>
              <a:t>（不少于</a:t>
            </a:r>
            <a:r>
              <a:rPr lang="en-US" altLang="zh-CN" sz="2400" dirty="0">
                <a:latin typeface="+mj-ea"/>
                <a:ea typeface="+mj-ea"/>
              </a:rPr>
              <a:t>1000</a:t>
            </a:r>
            <a:r>
              <a:rPr lang="zh-CN" altLang="en-US" sz="2400" dirty="0" smtClean="0">
                <a:latin typeface="+mj-ea"/>
                <a:ea typeface="+mj-ea"/>
              </a:rPr>
              <a:t>字），必须在规定日期之前完成。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970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毕业</a:t>
            </a:r>
            <a:r>
              <a:rPr lang="zh-CN" altLang="en-US" dirty="0"/>
              <a:t>论文</a:t>
            </a:r>
            <a:r>
              <a:rPr lang="zh-CN" altLang="en-US" dirty="0" smtClean="0"/>
              <a:t>工作安排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29809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）资格审查</a:t>
            </a:r>
            <a:endParaRPr lang="en-US" altLang="zh-CN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b="1" kern="100" dirty="0">
                <a:solidFill>
                  <a:srgbClr val="0000FF"/>
                </a:solidFill>
                <a:latin typeface="Times New Roman"/>
                <a:ea typeface="宋体"/>
              </a:rPr>
              <a:t>2019</a:t>
            </a:r>
            <a:r>
              <a:rPr lang="zh-CN" altLang="en-US" b="1" kern="100" dirty="0">
                <a:solidFill>
                  <a:srgbClr val="0000FF"/>
                </a:solidFill>
                <a:latin typeface="Times New Roman"/>
                <a:ea typeface="宋体"/>
              </a:rPr>
              <a:t>年</a:t>
            </a:r>
            <a:r>
              <a:rPr lang="en-US" altLang="zh-CN" b="1" kern="100" dirty="0">
                <a:solidFill>
                  <a:srgbClr val="0000FF"/>
                </a:solidFill>
                <a:latin typeface="Times New Roman"/>
                <a:ea typeface="宋体"/>
              </a:rPr>
              <a:t>3</a:t>
            </a:r>
            <a:r>
              <a:rPr lang="zh-CN" altLang="en-US" b="1" kern="100" dirty="0">
                <a:solidFill>
                  <a:srgbClr val="0000FF"/>
                </a:solidFill>
                <a:latin typeface="Times New Roman"/>
                <a:ea typeface="宋体"/>
              </a:rPr>
              <a:t>月</a:t>
            </a:r>
            <a:r>
              <a:rPr lang="en-US" altLang="zh-CN" b="1" kern="100" dirty="0">
                <a:solidFill>
                  <a:srgbClr val="0000FF"/>
                </a:solidFill>
                <a:latin typeface="Times New Roman"/>
                <a:ea typeface="宋体"/>
              </a:rPr>
              <a:t>11</a:t>
            </a:r>
            <a:r>
              <a:rPr lang="zh-CN" altLang="en-US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日所有</a:t>
            </a:r>
            <a:r>
              <a:rPr lang="zh-CN" altLang="en-US" b="1" kern="100" dirty="0">
                <a:solidFill>
                  <a:srgbClr val="0000FF"/>
                </a:solidFill>
                <a:latin typeface="Times New Roman"/>
                <a:ea typeface="宋体"/>
              </a:rPr>
              <a:t>学生返校，并提交毕业实习文件（</a:t>
            </a:r>
            <a:r>
              <a:rPr lang="zh-CN" altLang="en-US" b="1" kern="100" dirty="0">
                <a:solidFill>
                  <a:srgbClr val="FF0000"/>
                </a:solidFill>
                <a:latin typeface="Times New Roman"/>
                <a:ea typeface="宋体"/>
              </a:rPr>
              <a:t>实习鉴定表</a:t>
            </a:r>
            <a:r>
              <a:rPr lang="zh-CN" altLang="en-US" b="1" kern="100" dirty="0">
                <a:solidFill>
                  <a:srgbClr val="0000FF"/>
                </a:solidFill>
                <a:latin typeface="Times New Roman"/>
                <a:ea typeface="宋体"/>
              </a:rPr>
              <a:t>、</a:t>
            </a:r>
            <a:r>
              <a:rPr lang="zh-CN" altLang="en-US" b="1" kern="100" dirty="0" smtClean="0">
                <a:solidFill>
                  <a:srgbClr val="FF0000"/>
                </a:solidFill>
                <a:latin typeface="Times New Roman"/>
                <a:ea typeface="宋体"/>
              </a:rPr>
              <a:t>实习日记</a:t>
            </a:r>
            <a:r>
              <a:rPr lang="zh-CN" altLang="en-US" b="1" kern="100" dirty="0">
                <a:solidFill>
                  <a:srgbClr val="0000FF"/>
                </a:solidFill>
                <a:latin typeface="Times New Roman"/>
                <a:ea typeface="宋体"/>
              </a:rPr>
              <a:t>、</a:t>
            </a:r>
            <a:r>
              <a:rPr lang="zh-CN" altLang="en-US" b="1" kern="100" dirty="0">
                <a:solidFill>
                  <a:srgbClr val="FF0000"/>
                </a:solidFill>
                <a:latin typeface="Times New Roman"/>
                <a:ea typeface="宋体"/>
              </a:rPr>
              <a:t>实习报告</a:t>
            </a:r>
            <a:r>
              <a:rPr lang="zh-CN" altLang="en-US" b="1" kern="100" dirty="0">
                <a:solidFill>
                  <a:srgbClr val="0000FF"/>
                </a:solidFill>
                <a:latin typeface="Times New Roman"/>
                <a:ea typeface="宋体"/>
              </a:rPr>
              <a:t>），由指导教师进行实习成绩</a:t>
            </a:r>
            <a:r>
              <a:rPr lang="zh-CN" altLang="en-US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评定：</a:t>
            </a:r>
            <a:endParaRPr lang="en-US" altLang="zh-CN" b="1" kern="100" dirty="0" smtClean="0">
              <a:solidFill>
                <a:srgbClr val="0000FF"/>
              </a:solidFill>
              <a:latin typeface="Times New Roman"/>
              <a:ea typeface="宋体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3000" kern="100" dirty="0" smtClean="0">
                <a:latin typeface="Times New Roman"/>
                <a:ea typeface="宋体"/>
              </a:rPr>
              <a:t>未</a:t>
            </a:r>
            <a:r>
              <a:rPr lang="zh-CN" altLang="zh-CN" sz="3000" kern="100" dirty="0">
                <a:latin typeface="Times New Roman"/>
                <a:ea typeface="宋体"/>
              </a:rPr>
              <a:t>通过，没有取得毕业综合实习成绩的学生，没有毕业论文写作资格</a:t>
            </a:r>
          </a:p>
          <a:p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32656"/>
            <a:ext cx="59182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135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毕业</a:t>
            </a:r>
            <a:r>
              <a:rPr lang="zh-CN" altLang="en-US" dirty="0"/>
              <a:t>论文</a:t>
            </a:r>
            <a:r>
              <a:rPr lang="zh-CN" altLang="en-US" dirty="0" smtClean="0"/>
              <a:t>工作安排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29809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sz="45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45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5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）论文写作</a:t>
            </a:r>
            <a:endParaRPr lang="en-US" altLang="zh-CN" sz="45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533400" indent="-533400" algn="just"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3</a:t>
            </a:r>
            <a:r>
              <a:rPr lang="zh-CN" altLang="en-US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月</a:t>
            </a:r>
            <a:r>
              <a:rPr lang="en-US" altLang="zh-CN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15</a:t>
            </a:r>
            <a:r>
              <a:rPr lang="zh-CN" altLang="en-US" sz="4000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日前</a:t>
            </a:r>
            <a:r>
              <a:rPr lang="zh-CN" altLang="en-US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，学生将论文初稿交指导教师审阅并进行修改。</a:t>
            </a:r>
            <a:r>
              <a:rPr lang="en-US" altLang="zh-CN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3</a:t>
            </a:r>
            <a:r>
              <a:rPr lang="zh-CN" altLang="en-US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月</a:t>
            </a:r>
            <a:r>
              <a:rPr lang="en-US" altLang="zh-CN" sz="4000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11-15</a:t>
            </a:r>
            <a:r>
              <a:rPr lang="zh-CN" altLang="en-US" sz="4000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日</a:t>
            </a:r>
            <a:r>
              <a:rPr lang="zh-CN" altLang="en-US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指导教师收齐中期检查表，签字后交教研室。</a:t>
            </a:r>
            <a:r>
              <a:rPr lang="en-US" altLang="zh-CN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4</a:t>
            </a:r>
            <a:r>
              <a:rPr lang="zh-CN" altLang="en-US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月</a:t>
            </a:r>
            <a:r>
              <a:rPr lang="en-US" altLang="zh-CN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19</a:t>
            </a:r>
            <a:r>
              <a:rPr lang="zh-CN" altLang="en-US" sz="4000" b="1" kern="100" dirty="0" smtClean="0">
                <a:solidFill>
                  <a:srgbClr val="0000FF"/>
                </a:solidFill>
                <a:latin typeface="Times New Roman"/>
                <a:ea typeface="宋体"/>
              </a:rPr>
              <a:t>日前</a:t>
            </a:r>
            <a:r>
              <a:rPr lang="zh-CN" altLang="en-US" sz="4000" b="1" kern="100" dirty="0">
                <a:solidFill>
                  <a:srgbClr val="0000FF"/>
                </a:solidFill>
                <a:latin typeface="Times New Roman"/>
                <a:ea typeface="宋体"/>
              </a:rPr>
              <a:t>完成毕业论文终稿。</a:t>
            </a:r>
          </a:p>
          <a:p>
            <a:pPr marL="190500" indent="0" algn="just">
              <a:spcAft>
                <a:spcPts val="0"/>
              </a:spcAft>
              <a:buNone/>
            </a:pPr>
            <a:r>
              <a:rPr lang="zh-CN" altLang="zh-CN" sz="4000" kern="100" dirty="0" smtClean="0">
                <a:latin typeface="Times New Roman"/>
                <a:ea typeface="宋体"/>
              </a:rPr>
              <a:t>期间</a:t>
            </a:r>
            <a:r>
              <a:rPr lang="zh-CN" altLang="zh-CN" sz="4000" kern="100" dirty="0">
                <a:latin typeface="Times New Roman"/>
                <a:ea typeface="宋体"/>
              </a:rPr>
              <a:t>填写</a:t>
            </a:r>
            <a:r>
              <a:rPr lang="zh-CN" altLang="zh-CN" sz="4000" b="1" kern="100" dirty="0">
                <a:latin typeface="Times New Roman"/>
                <a:ea typeface="宋体"/>
                <a:hlinkClick r:id="rId2" action="ppaction://hlinkfile"/>
              </a:rPr>
              <a:t>《毕业论文（论文）指导过程记录表》</a:t>
            </a:r>
            <a:r>
              <a:rPr lang="zh-CN" altLang="zh-CN" sz="4000" kern="100" dirty="0">
                <a:latin typeface="Times New Roman"/>
                <a:ea typeface="宋体"/>
              </a:rPr>
              <a:t>（共</a:t>
            </a:r>
            <a:r>
              <a:rPr lang="en-US" altLang="zh-CN" sz="4000" kern="100" dirty="0">
                <a:latin typeface="Times New Roman"/>
                <a:ea typeface="宋体"/>
              </a:rPr>
              <a:t>3</a:t>
            </a:r>
            <a:r>
              <a:rPr lang="zh-CN" altLang="zh-CN" sz="4000" kern="100" dirty="0">
                <a:latin typeface="Times New Roman"/>
                <a:ea typeface="宋体"/>
              </a:rPr>
              <a:t>次）、</a:t>
            </a:r>
            <a:r>
              <a:rPr lang="zh-CN" altLang="zh-CN" sz="4000" b="1" kern="100" dirty="0">
                <a:latin typeface="Times New Roman"/>
                <a:ea typeface="宋体"/>
                <a:hlinkClick r:id="rId3" action="ppaction://hlinkfile"/>
              </a:rPr>
              <a:t>《中期检查表》</a:t>
            </a:r>
            <a:r>
              <a:rPr lang="zh-CN" altLang="zh-CN" sz="4000" kern="100" dirty="0">
                <a:latin typeface="Times New Roman"/>
                <a:ea typeface="宋体"/>
              </a:rPr>
              <a:t>和提交论文终稿的</a:t>
            </a:r>
            <a:r>
              <a:rPr lang="zh-CN" altLang="zh-CN" sz="4000" b="1" kern="100" dirty="0">
                <a:solidFill>
                  <a:srgbClr val="FF0000"/>
                </a:solidFill>
                <a:latin typeface="Times New Roman"/>
                <a:ea typeface="宋体"/>
              </a:rPr>
              <a:t>查重</a:t>
            </a:r>
            <a:r>
              <a:rPr lang="zh-CN" altLang="zh-CN" sz="4000" b="1" kern="100" dirty="0" smtClean="0">
                <a:solidFill>
                  <a:srgbClr val="FF0000"/>
                </a:solidFill>
                <a:latin typeface="Times New Roman"/>
                <a:ea typeface="宋体"/>
              </a:rPr>
              <a:t>报告</a:t>
            </a:r>
            <a:r>
              <a:rPr lang="zh-CN" altLang="en-US" sz="4000" b="1" kern="100" dirty="0" smtClean="0">
                <a:solidFill>
                  <a:srgbClr val="FF0000"/>
                </a:solidFill>
                <a:latin typeface="Times New Roman"/>
                <a:ea typeface="宋体"/>
              </a:rPr>
              <a:t>。</a:t>
            </a:r>
            <a:endParaRPr lang="zh-CN" altLang="zh-CN" sz="4000" b="1" kern="100" dirty="0">
              <a:solidFill>
                <a:srgbClr val="FF0000"/>
              </a:solidFill>
              <a:latin typeface="Times New Roman"/>
              <a:ea typeface="宋体"/>
            </a:endParaRPr>
          </a:p>
          <a:p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32656"/>
            <a:ext cx="59182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337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135</TotalTime>
  <Words>737</Words>
  <Application>Microsoft Office PowerPoint</Application>
  <PresentationFormat>全屏显示(4:3)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暗香扑面</vt:lpstr>
      <vt:lpstr>经济贸易系2015级毕业综合实习和毕业论文工作说明会</vt:lpstr>
      <vt:lpstr>毕业综合实习工作安排</vt:lpstr>
      <vt:lpstr>实习目的和要求</vt:lpstr>
      <vt:lpstr>PowerPoint 演示文稿</vt:lpstr>
      <vt:lpstr>实习目的和要求</vt:lpstr>
      <vt:lpstr>毕业论文工作安排</vt:lpstr>
      <vt:lpstr>毕业论文工作安排</vt:lpstr>
      <vt:lpstr>毕业论文工作安排</vt:lpstr>
      <vt:lpstr>毕业论文工作安排</vt:lpstr>
      <vt:lpstr>毕业论文工作安排</vt:lpstr>
      <vt:lpstr>毕业论文工作安排</vt:lpstr>
      <vt:lpstr>毕业论文格式说明</vt:lpstr>
      <vt:lpstr>毕业论文格式与字数要求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经济贸易系2014级毕业综合实习和毕业论文工作说明会</dc:title>
  <dc:creator>Windows User</dc:creator>
  <cp:lastModifiedBy>PC</cp:lastModifiedBy>
  <cp:revision>20</cp:revision>
  <dcterms:created xsi:type="dcterms:W3CDTF">2017-11-06T02:46:21Z</dcterms:created>
  <dcterms:modified xsi:type="dcterms:W3CDTF">2018-10-24T04:47:46Z</dcterms:modified>
</cp:coreProperties>
</file>